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2" r:id="rId3"/>
    <p:sldId id="265" r:id="rId4"/>
    <p:sldId id="277" r:id="rId5"/>
    <p:sldId id="272" r:id="rId6"/>
    <p:sldId id="266" r:id="rId7"/>
    <p:sldId id="267" r:id="rId8"/>
    <p:sldId id="268" r:id="rId9"/>
    <p:sldId id="269" r:id="rId10"/>
    <p:sldId id="270" r:id="rId11"/>
    <p:sldId id="271" r:id="rId12"/>
    <p:sldId id="274" r:id="rId13"/>
    <p:sldId id="275" r:id="rId14"/>
    <p:sldId id="273" r:id="rId15"/>
    <p:sldId id="276"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67" autoAdjust="0"/>
    <p:restoredTop sz="94660"/>
  </p:normalViewPr>
  <p:slideViewPr>
    <p:cSldViewPr>
      <p:cViewPr varScale="1">
        <p:scale>
          <a:sx n="70" d="100"/>
          <a:sy n="70" d="100"/>
        </p:scale>
        <p:origin x="12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BF3AD7B-20D9-4A40-941B-DD4A35F67377}" type="datetimeFigureOut">
              <a:rPr lang="en-US"/>
              <a:pPr>
                <a:defRPr/>
              </a:pPr>
              <a:t>10/3/2016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2EC026A-9E22-411F-9E6E-225FBC777FFA}" type="slidenum">
              <a:rPr lang="en-US"/>
              <a:pPr>
                <a:defRPr/>
              </a:pPr>
              <a:t>‹#›</a:t>
            </a:fld>
            <a:endParaRPr lang="en-US"/>
          </a:p>
        </p:txBody>
      </p:sp>
    </p:spTree>
    <p:extLst>
      <p:ext uri="{BB962C8B-B14F-4D97-AF65-F5344CB8AC3E}">
        <p14:creationId xmlns:p14="http://schemas.microsoft.com/office/powerpoint/2010/main" val="2174349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D59FB4-B601-44EB-B943-484081C2E27E}"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2980130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5F2C7B-3D82-4C32-9345-F4F0957625E5}" type="slidenum">
              <a:rPr lang="en-US"/>
              <a:pPr/>
              <a:t>11</a:t>
            </a:fld>
            <a:endParaRPr lang="en-US"/>
          </a:p>
        </p:txBody>
      </p:sp>
    </p:spTree>
    <p:extLst>
      <p:ext uri="{BB962C8B-B14F-4D97-AF65-F5344CB8AC3E}">
        <p14:creationId xmlns:p14="http://schemas.microsoft.com/office/powerpoint/2010/main" val="3967262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FB3F68-49DC-4398-9424-FCD2E2163762}" type="slidenum">
              <a:rPr lang="en-US"/>
              <a:pPr/>
              <a:t>12</a:t>
            </a:fld>
            <a:endParaRPr lang="en-US"/>
          </a:p>
        </p:txBody>
      </p:sp>
    </p:spTree>
    <p:extLst>
      <p:ext uri="{BB962C8B-B14F-4D97-AF65-F5344CB8AC3E}">
        <p14:creationId xmlns:p14="http://schemas.microsoft.com/office/powerpoint/2010/main" val="3693978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5F2C7B-3D82-4C32-9345-F4F0957625E5}" type="slidenum">
              <a:rPr lang="en-US"/>
              <a:pPr/>
              <a:t>13</a:t>
            </a:fld>
            <a:endParaRPr lang="en-US"/>
          </a:p>
        </p:txBody>
      </p:sp>
    </p:spTree>
    <p:extLst>
      <p:ext uri="{BB962C8B-B14F-4D97-AF65-F5344CB8AC3E}">
        <p14:creationId xmlns:p14="http://schemas.microsoft.com/office/powerpoint/2010/main" val="3161074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A4AD04-3DBC-4DBA-B949-F34149E3E82E}" type="slidenum">
              <a:rPr lang="en-US" smtClean="0"/>
              <a:pPr fontAlgn="base">
                <a:spcBef>
                  <a:spcPct val="0"/>
                </a:spcBef>
                <a:spcAft>
                  <a:spcPct val="0"/>
                </a:spcAft>
                <a:defRPr/>
              </a:pPr>
              <a:t>14</a:t>
            </a:fld>
            <a:endParaRPr lang="en-US" smtClean="0"/>
          </a:p>
        </p:txBody>
      </p:sp>
    </p:spTree>
    <p:extLst>
      <p:ext uri="{BB962C8B-B14F-4D97-AF65-F5344CB8AC3E}">
        <p14:creationId xmlns:p14="http://schemas.microsoft.com/office/powerpoint/2010/main" val="665383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8284B6-DA44-43DB-B9DA-A81704EF95B4}"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264335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8284B6-DA44-43DB-B9DA-A81704EF95B4}"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3830930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D59FB4-B601-44EB-B943-484081C2E27E}"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624339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FB3F68-49DC-4398-9424-FCD2E2163762}" type="slidenum">
              <a:rPr lang="en-US"/>
              <a:pPr/>
              <a:t>6</a:t>
            </a:fld>
            <a:endParaRPr lang="en-US"/>
          </a:p>
        </p:txBody>
      </p:sp>
    </p:spTree>
    <p:extLst>
      <p:ext uri="{BB962C8B-B14F-4D97-AF65-F5344CB8AC3E}">
        <p14:creationId xmlns:p14="http://schemas.microsoft.com/office/powerpoint/2010/main" val="3447725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5F2C7B-3D82-4C32-9345-F4F0957625E5}" type="slidenum">
              <a:rPr lang="en-US"/>
              <a:pPr/>
              <a:t>7</a:t>
            </a:fld>
            <a:endParaRPr lang="en-US"/>
          </a:p>
        </p:txBody>
      </p:sp>
    </p:spTree>
    <p:extLst>
      <p:ext uri="{BB962C8B-B14F-4D97-AF65-F5344CB8AC3E}">
        <p14:creationId xmlns:p14="http://schemas.microsoft.com/office/powerpoint/2010/main" val="2195726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5F2C7B-3D82-4C32-9345-F4F0957625E5}" type="slidenum">
              <a:rPr lang="en-US"/>
              <a:pPr/>
              <a:t>8</a:t>
            </a:fld>
            <a:endParaRPr lang="en-US"/>
          </a:p>
        </p:txBody>
      </p:sp>
    </p:spTree>
    <p:extLst>
      <p:ext uri="{BB962C8B-B14F-4D97-AF65-F5344CB8AC3E}">
        <p14:creationId xmlns:p14="http://schemas.microsoft.com/office/powerpoint/2010/main" val="3224994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FB3F68-49DC-4398-9424-FCD2E2163762}" type="slidenum">
              <a:rPr lang="en-US"/>
              <a:pPr/>
              <a:t>9</a:t>
            </a:fld>
            <a:endParaRPr lang="en-US"/>
          </a:p>
        </p:txBody>
      </p:sp>
    </p:spTree>
    <p:extLst>
      <p:ext uri="{BB962C8B-B14F-4D97-AF65-F5344CB8AC3E}">
        <p14:creationId xmlns:p14="http://schemas.microsoft.com/office/powerpoint/2010/main" val="3951110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5F2C7B-3D82-4C32-9345-F4F0957625E5}" type="slidenum">
              <a:rPr lang="en-US"/>
              <a:pPr/>
              <a:t>10</a:t>
            </a:fld>
            <a:endParaRPr lang="en-US"/>
          </a:p>
        </p:txBody>
      </p:sp>
    </p:spTree>
    <p:extLst>
      <p:ext uri="{BB962C8B-B14F-4D97-AF65-F5344CB8AC3E}">
        <p14:creationId xmlns:p14="http://schemas.microsoft.com/office/powerpoint/2010/main" val="3790393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B412D153-E379-40D4-939E-09EDE96F9BBD}" type="datetimeFigureOut">
              <a:rPr lang="en-US"/>
              <a:pPr>
                <a:defRPr/>
              </a:pPr>
              <a:t>10/3/2016</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10219CF0-2C7C-431D-8F5E-F97878C2ABC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19A780-9C0C-4944-A105-246F17CB45EC}" type="datetimeFigureOut">
              <a:rPr lang="en-US"/>
              <a:pPr>
                <a:defRPr/>
              </a:pPr>
              <a:t>10/3/2016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50528C-F470-4A9B-8691-77EAA356150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5F15055A-FBFA-4401-B0CD-B805A1BA638E}"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2082DDE2-0E06-47DC-BE50-DB2C5A22C4FC}" type="datetimeFigureOut">
              <a:rPr lang="en-US"/>
              <a:pPr>
                <a:defRPr/>
              </a:pPr>
              <a:t>10/3/2016</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B6D171-3180-4E51-8BED-D64950C92917}" type="datetimeFigureOut">
              <a:rPr lang="en-US"/>
              <a:pPr>
                <a:defRPr/>
              </a:pPr>
              <a:t>10/3/2016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0A06C37E-36CD-4258-B0C1-C8C43D80C47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43D990AE-431D-44ED-8BCC-F1A0C71D9805}" type="datetimeFigureOut">
              <a:rPr lang="en-US"/>
              <a:pPr>
                <a:defRPr/>
              </a:pPr>
              <a:t>10/3/2016</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2953D35D-AD3B-4762-8967-F5948607D50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EF19625A-BCA7-4569-A9E5-54256DEE5AA4}" type="datetimeFigureOut">
              <a:rPr lang="en-US"/>
              <a:pPr>
                <a:defRPr/>
              </a:pPr>
              <a:t>10/3/2016</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8A852B0-6D5F-45D2-811B-3CC1E4B9E5E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9408125B-EF05-409A-9FB0-1A5DF17AD6BA}" type="datetimeFigureOut">
              <a:rPr lang="en-US"/>
              <a:pPr>
                <a:defRPr/>
              </a:pPr>
              <a:t>10/3/2016</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F11D1D1D-7758-4D36-8E56-55D507142F1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CA7B53D-8BA8-4310-91FE-370AD3815F2F}" type="datetimeFigureOut">
              <a:rPr lang="en-US"/>
              <a:pPr>
                <a:defRPr/>
              </a:pPr>
              <a:t>10/3/2016</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33049338-CB80-4908-877C-0F1C6674B2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1A7E8EC3-A8A4-4AE6-8471-355F6257C54F}" type="datetimeFigureOut">
              <a:rPr lang="en-US"/>
              <a:pPr>
                <a:defRPr/>
              </a:pPr>
              <a:t>10/3/2016</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154DC6A8-77E2-4985-B126-ED20D61543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1892549C-171C-4B90-97E9-4D24DD282120}"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455E826A-054B-4429-94C3-BD24F1B1CA7F}" type="datetimeFigureOut">
              <a:rPr lang="en-US"/>
              <a:pPr>
                <a:defRPr/>
              </a:pPr>
              <a:t>10/3/2016</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3D603FE3-1414-45FD-9E8B-AEBB53279542}"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BB1A452B-94D8-43DE-9D41-394FFF530E3F}" type="datetimeFigureOut">
              <a:rPr lang="en-US"/>
              <a:pPr>
                <a:defRPr/>
              </a:pPr>
              <a:t>10/3/2016</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BC764F25-2ED4-4596-B0D2-B1B9B26AD265}" type="datetimeFigureOut">
              <a:rPr lang="en-US"/>
              <a:pPr>
                <a:defRPr/>
              </a:pPr>
              <a:t>10/3/2016</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614DA50D-2CBB-4972-8813-6438A33D2491}"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zUuShby0Vh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L4KQsPnz8Tw"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frUPnZMxr08&amp;feature=relate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fuWf9fP-A-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2T5_0AGdFic&amp;feature=relate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CK2Btk6Ybm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US" sz="2000" dirty="0" smtClean="0"/>
              <a:t>tone</a:t>
            </a:r>
            <a:endParaRPr lang="en-US" sz="2000" dirty="0"/>
          </a:p>
        </p:txBody>
      </p:sp>
      <p:sp>
        <p:nvSpPr>
          <p:cNvPr id="13315" name="Title 1"/>
          <p:cNvSpPr>
            <a:spLocks noGrp="1"/>
          </p:cNvSpPr>
          <p:nvPr>
            <p:ph type="ctrTitle"/>
          </p:nvPr>
        </p:nvSpPr>
        <p:spPr/>
        <p:txBody>
          <a:bodyPr/>
          <a:lstStyle/>
          <a:p>
            <a:pPr eaLnBrk="1" hangingPunct="1"/>
            <a:r>
              <a:rPr lang="en-US" smtClean="0"/>
              <a:t>Elements of Literature</a:t>
            </a:r>
          </a:p>
        </p:txBody>
      </p:sp>
      <p:sp>
        <p:nvSpPr>
          <p:cNvPr id="4" name="Rectangle 3"/>
          <p:cNvSpPr/>
          <p:nvPr/>
        </p:nvSpPr>
        <p:spPr>
          <a:xfrm>
            <a:off x="1295400" y="1295400"/>
            <a:ext cx="6400800" cy="2057400"/>
          </a:xfrm>
          <a:prstGeom prst="rect">
            <a:avLst/>
          </a:prstGeom>
          <a:noFill/>
          <a:ln>
            <a:solidFill>
              <a:srgbClr val="FF0000"/>
            </a:solidFill>
          </a:ln>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800" b="1" dirty="0" smtClean="0">
                <a:effectLst>
                  <a:outerShdw blurRad="38100" dist="38100" dir="2700000" algn="tl">
                    <a:srgbClr val="FFFFFF"/>
                  </a:outerShdw>
                </a:effectLst>
              </a:rPr>
              <a:t>Home Alone </a:t>
            </a:r>
            <a:r>
              <a:rPr lang="en-US" i="1" dirty="0" smtClean="0">
                <a:effectLst>
                  <a:outerShdw blurRad="38100" dist="38100" dir="2700000" algn="tl">
                    <a:srgbClr val="000000">
                      <a:alpha val="43137"/>
                    </a:srgbClr>
                  </a:outerShdw>
                </a:effectLst>
                <a:latin typeface="Ruach LET" pitchFamily="2" charset="0"/>
              </a:rPr>
              <a:t>RE-CUT</a:t>
            </a:r>
          </a:p>
        </p:txBody>
      </p:sp>
      <p:sp>
        <p:nvSpPr>
          <p:cNvPr id="4099" name="Rectangle 3"/>
          <p:cNvSpPr>
            <a:spLocks noGrp="1" noChangeArrowheads="1"/>
          </p:cNvSpPr>
          <p:nvPr>
            <p:ph type="body" idx="1"/>
          </p:nvPr>
        </p:nvSpPr>
        <p:spPr/>
        <p:txBody>
          <a:bodyPr/>
          <a:lstStyle/>
          <a:p>
            <a:pPr eaLnBrk="1" hangingPunct="1">
              <a:buNone/>
            </a:pPr>
            <a:r>
              <a:rPr lang="en-US" dirty="0" smtClean="0"/>
              <a:t>					</a:t>
            </a:r>
          </a:p>
          <a:p>
            <a:pPr eaLnBrk="1" hangingPunct="1">
              <a:buNone/>
            </a:pPr>
            <a:r>
              <a:rPr lang="en-US" dirty="0" smtClean="0"/>
              <a:t>					  Or…</a:t>
            </a:r>
          </a:p>
        </p:txBody>
      </p:sp>
      <p:pic>
        <p:nvPicPr>
          <p:cNvPr id="4101" name="Picture 6" descr="megmain_070108033102327_wideweb__300x273">
            <a:hlinkClick r:id="rId3"/>
          </p:cNvPr>
          <p:cNvPicPr>
            <a:picLocks noChangeAspect="1" noChangeArrowheads="1"/>
          </p:cNvPicPr>
          <p:nvPr/>
        </p:nvPicPr>
        <p:blipFill>
          <a:blip r:embed="rId4" cstate="print"/>
          <a:stretch>
            <a:fillRect/>
          </a:stretch>
        </p:blipFill>
        <p:spPr bwMode="auto">
          <a:xfrm>
            <a:off x="2743200" y="3429000"/>
            <a:ext cx="3657600" cy="25710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800" b="1" dirty="0" smtClean="0">
                <a:effectLst>
                  <a:outerShdw blurRad="38100" dist="38100" dir="2700000" algn="tl">
                    <a:srgbClr val="FFFFFF"/>
                  </a:outerShdw>
                </a:effectLst>
              </a:rPr>
              <a:t>Home Alone </a:t>
            </a:r>
            <a:r>
              <a:rPr lang="en-US" i="1" dirty="0" smtClean="0">
                <a:effectLst>
                  <a:outerShdw blurRad="38100" dist="38100" dir="2700000" algn="tl">
                    <a:srgbClr val="000000">
                      <a:alpha val="43137"/>
                    </a:srgbClr>
                  </a:outerShdw>
                </a:effectLst>
                <a:latin typeface="Ruach LET" pitchFamily="2" charset="0"/>
              </a:rPr>
              <a:t>RE-CUT</a:t>
            </a:r>
          </a:p>
        </p:txBody>
      </p:sp>
      <p:sp>
        <p:nvSpPr>
          <p:cNvPr id="4099" name="Rectangle 3"/>
          <p:cNvSpPr>
            <a:spLocks noGrp="1" noChangeArrowheads="1"/>
          </p:cNvSpPr>
          <p:nvPr>
            <p:ph type="body" idx="1"/>
          </p:nvPr>
        </p:nvSpPr>
        <p:spPr/>
        <p:txBody>
          <a:bodyPr/>
          <a:lstStyle/>
          <a:p>
            <a:pPr eaLnBrk="1" hangingPunct="1">
              <a:spcBef>
                <a:spcPts val="600"/>
              </a:spcBef>
              <a:spcAft>
                <a:spcPts val="600"/>
              </a:spcAft>
              <a:buNone/>
            </a:pPr>
            <a:endParaRPr lang="en-US" dirty="0" smtClean="0"/>
          </a:p>
          <a:p>
            <a:pPr eaLnBrk="1" hangingPunct="1">
              <a:spcBef>
                <a:spcPts val="600"/>
              </a:spcBef>
              <a:spcAft>
                <a:spcPts val="600"/>
              </a:spcAft>
              <a:buNone/>
            </a:pPr>
            <a:r>
              <a:rPr lang="en-US" dirty="0" smtClean="0"/>
              <a:t>What does the “re-cut” version do to the TONE of the film?</a:t>
            </a:r>
          </a:p>
          <a:p>
            <a:pPr eaLnBrk="1" hangingPunct="1">
              <a:lnSpc>
                <a:spcPct val="150000"/>
              </a:lnSpc>
              <a:spcBef>
                <a:spcPts val="600"/>
              </a:spcBef>
              <a:spcAft>
                <a:spcPts val="600"/>
              </a:spcAft>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Sleepless%20In%20Seattle">
            <a:hlinkClick r:id="rId3"/>
          </p:cNvPr>
          <p:cNvPicPr>
            <a:picLocks noChangeAspect="1" noChangeArrowheads="1"/>
          </p:cNvPicPr>
          <p:nvPr/>
        </p:nvPicPr>
        <p:blipFill>
          <a:blip r:embed="rId4" cstate="print"/>
          <a:stretch>
            <a:fillRect/>
          </a:stretch>
        </p:blipFill>
        <p:spPr bwMode="auto">
          <a:xfrm>
            <a:off x="3352800" y="2743200"/>
            <a:ext cx="2590800" cy="3657600"/>
          </a:xfrm>
          <a:prstGeom prst="rect">
            <a:avLst/>
          </a:prstGeom>
          <a:noFill/>
          <a:ln w="9525">
            <a:noFill/>
            <a:miter lim="800000"/>
            <a:headEnd/>
            <a:tailEnd/>
          </a:ln>
        </p:spPr>
      </p:pic>
      <p:sp>
        <p:nvSpPr>
          <p:cNvPr id="2" name="Rectangle 2"/>
          <p:cNvSpPr>
            <a:spLocks noGrp="1" noChangeArrowheads="1"/>
          </p:cNvSpPr>
          <p:nvPr>
            <p:ph type="title"/>
          </p:nvPr>
        </p:nvSpPr>
        <p:spPr/>
        <p:txBody>
          <a:bodyPr/>
          <a:lstStyle/>
          <a:p>
            <a:pPr eaLnBrk="1" hangingPunct="1">
              <a:defRPr/>
            </a:pPr>
            <a:r>
              <a:rPr lang="en-US" sz="5400" b="1" dirty="0" smtClean="0">
                <a:effectLst>
                  <a:outerShdw blurRad="38100" dist="38100" dir="2700000" algn="tl">
                    <a:srgbClr val="FFFFFF"/>
                  </a:outerShdw>
                </a:effectLst>
              </a:rPr>
              <a:t>Sleepless in Seattle</a:t>
            </a:r>
          </a:p>
        </p:txBody>
      </p:sp>
      <p:sp>
        <p:nvSpPr>
          <p:cNvPr id="3076" name="Rectangle 3"/>
          <p:cNvSpPr>
            <a:spLocks noGrp="1" noChangeArrowheads="1"/>
          </p:cNvSpPr>
          <p:nvPr>
            <p:ph type="body" idx="1"/>
          </p:nvPr>
        </p:nvSpPr>
        <p:spPr/>
        <p:txBody>
          <a:bodyPr/>
          <a:lstStyle/>
          <a:p>
            <a:pPr eaLnBrk="1" hangingPunct="1">
              <a:buNone/>
            </a:pPr>
            <a:endParaRPr lang="en-US" sz="2800" dirty="0" smtClean="0"/>
          </a:p>
          <a:p>
            <a:pPr eaLnBrk="1" hangingPunct="1">
              <a:buNone/>
            </a:pPr>
            <a:r>
              <a:rPr lang="en-US" sz="2800" dirty="0" smtClean="0"/>
              <a:t>		                   A romantic comedy...</a:t>
            </a:r>
          </a:p>
          <a:p>
            <a:pPr eaLnBrk="1" hangingPunct="1">
              <a:buNone/>
            </a:pPr>
            <a:endParaRPr lang="en-US"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800" b="1" dirty="0" smtClean="0">
                <a:effectLst>
                  <a:outerShdw blurRad="38100" dist="38100" dir="2700000" algn="tl">
                    <a:srgbClr val="FFFFFF"/>
                  </a:outerShdw>
                </a:effectLst>
              </a:rPr>
              <a:t>Sleepless in Seattle </a:t>
            </a:r>
            <a:r>
              <a:rPr lang="en-US" i="1" dirty="0" smtClean="0">
                <a:effectLst>
                  <a:outerShdw blurRad="38100" dist="38100" dir="2700000" algn="tl">
                    <a:srgbClr val="000000">
                      <a:alpha val="43137"/>
                    </a:srgbClr>
                  </a:outerShdw>
                </a:effectLst>
                <a:latin typeface="Ruach LET" pitchFamily="2" charset="0"/>
              </a:rPr>
              <a:t>RE-CUT</a:t>
            </a:r>
          </a:p>
        </p:txBody>
      </p:sp>
      <p:sp>
        <p:nvSpPr>
          <p:cNvPr id="4099" name="Rectangle 3"/>
          <p:cNvSpPr>
            <a:spLocks noGrp="1" noChangeArrowheads="1"/>
          </p:cNvSpPr>
          <p:nvPr>
            <p:ph type="body" idx="1"/>
          </p:nvPr>
        </p:nvSpPr>
        <p:spPr/>
        <p:txBody>
          <a:bodyPr/>
          <a:lstStyle/>
          <a:p>
            <a:pPr eaLnBrk="1" hangingPunct="1">
              <a:buNone/>
            </a:pPr>
            <a:r>
              <a:rPr lang="en-US" dirty="0" smtClean="0"/>
              <a:t>					</a:t>
            </a:r>
          </a:p>
          <a:p>
            <a:pPr eaLnBrk="1" hangingPunct="1">
              <a:buNone/>
            </a:pPr>
            <a:r>
              <a:rPr lang="en-US" dirty="0" smtClean="0"/>
              <a:t>					  Or…</a:t>
            </a:r>
          </a:p>
        </p:txBody>
      </p:sp>
      <p:pic>
        <p:nvPicPr>
          <p:cNvPr id="4101" name="Picture 6" descr="megmain_070108033102327_wideweb__300x273">
            <a:hlinkClick r:id="rId3"/>
          </p:cNvPr>
          <p:cNvPicPr>
            <a:picLocks noChangeAspect="1" noChangeArrowheads="1"/>
          </p:cNvPicPr>
          <p:nvPr/>
        </p:nvPicPr>
        <p:blipFill>
          <a:blip r:embed="rId4" cstate="print"/>
          <a:stretch>
            <a:fillRect/>
          </a:stretch>
        </p:blipFill>
        <p:spPr bwMode="auto">
          <a:xfrm>
            <a:off x="3124200" y="3200400"/>
            <a:ext cx="3276600" cy="27996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So…</a:t>
            </a:r>
          </a:p>
        </p:txBody>
      </p:sp>
      <p:sp>
        <p:nvSpPr>
          <p:cNvPr id="19" name="Rectangle 18"/>
          <p:cNvSpPr/>
          <p:nvPr/>
        </p:nvSpPr>
        <p:spPr>
          <a:xfrm>
            <a:off x="685800" y="1828800"/>
            <a:ext cx="7772400" cy="3323987"/>
          </a:xfrm>
          <a:prstGeom prst="rect">
            <a:avLst/>
          </a:prstGeom>
        </p:spPr>
        <p:txBody>
          <a:bodyPr wrap="square">
            <a:spAutoFit/>
          </a:bodyPr>
          <a:lstStyle/>
          <a:p>
            <a:pPr>
              <a:lnSpc>
                <a:spcPct val="150000"/>
              </a:lnSpc>
            </a:pPr>
            <a: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Images on the screen and color tone equal word choice  and details a writer chooses to include and focus.</a:t>
            </a:r>
          </a:p>
          <a:p>
            <a:pPr>
              <a:lnSpc>
                <a:spcPct val="150000"/>
              </a:lnSpc>
            </a:pPr>
            <a:endPar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nSpc>
                <a:spcPct val="150000"/>
              </a:lnSpc>
            </a:pPr>
            <a: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Music equals the rhythm of writing. Short, punchy sentences with attention-grabbing action (verbs) create tension and suspense, just like heavy drums and fast music.</a:t>
            </a:r>
            <a:b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58825"/>
          </a:xfrm>
        </p:spPr>
        <p:txBody>
          <a:bodyPr/>
          <a:lstStyle/>
          <a:p>
            <a:r>
              <a:rPr lang="en-US" dirty="0" smtClean="0"/>
              <a:t>Establish a tone in a paragraph about a seven-year-old sitting on Santa’s lap</a:t>
            </a:r>
            <a:endParaRPr lang="en-US" dirty="0"/>
          </a:p>
        </p:txBody>
      </p:sp>
      <p:sp>
        <p:nvSpPr>
          <p:cNvPr id="3" name="TextBox 2"/>
          <p:cNvSpPr txBox="1"/>
          <p:nvPr/>
        </p:nvSpPr>
        <p:spPr>
          <a:xfrm>
            <a:off x="1143000" y="1981200"/>
            <a:ext cx="7543800" cy="5078313"/>
          </a:xfrm>
          <a:prstGeom prst="rect">
            <a:avLst/>
          </a:prstGeom>
          <a:noFill/>
        </p:spPr>
        <p:txBody>
          <a:bodyPr wrap="square" rtlCol="0">
            <a:spAutoFit/>
          </a:bodyPr>
          <a:lstStyle/>
          <a:p>
            <a:pPr marL="342900" indent="-342900">
              <a:buAutoNum type="arabicPeriod"/>
            </a:pPr>
            <a:r>
              <a:rPr lang="en-US" dirty="0" smtClean="0"/>
              <a:t>Ecstatic			Point-of-view: </a:t>
            </a:r>
          </a:p>
          <a:p>
            <a:pPr marL="342900" indent="-342900"/>
            <a:r>
              <a:rPr lang="en-US" dirty="0" smtClean="0"/>
              <a:t>						1</a:t>
            </a:r>
            <a:r>
              <a:rPr lang="en-US" baseline="30000" dirty="0" smtClean="0"/>
              <a:t>st</a:t>
            </a:r>
            <a:r>
              <a:rPr lang="en-US" dirty="0" smtClean="0"/>
              <a:t> person</a:t>
            </a:r>
          </a:p>
          <a:p>
            <a:pPr marL="342900" indent="-342900"/>
            <a:r>
              <a:rPr lang="en-US" dirty="0" smtClean="0"/>
              <a:t>						3</a:t>
            </a:r>
            <a:r>
              <a:rPr lang="en-US" baseline="30000" dirty="0" smtClean="0"/>
              <a:t>rd</a:t>
            </a:r>
            <a:r>
              <a:rPr lang="en-US" dirty="0" smtClean="0"/>
              <a:t> person limited</a:t>
            </a:r>
          </a:p>
          <a:p>
            <a:pPr marL="342900" indent="-342900"/>
            <a:r>
              <a:rPr lang="en-US" dirty="0" smtClean="0"/>
              <a:t>						3</a:t>
            </a:r>
            <a:r>
              <a:rPr lang="en-US" baseline="30000" dirty="0" smtClean="0"/>
              <a:t>rd</a:t>
            </a:r>
            <a:r>
              <a:rPr lang="en-US" dirty="0" smtClean="0"/>
              <a:t> person omniscient</a:t>
            </a:r>
          </a:p>
          <a:p>
            <a:pPr marL="342900" indent="-342900"/>
            <a:r>
              <a:rPr lang="en-US" dirty="0" smtClean="0"/>
              <a:t>					Setting:		</a:t>
            </a:r>
          </a:p>
          <a:p>
            <a:r>
              <a:rPr lang="en-US" dirty="0" smtClean="0"/>
              <a:t>					Time:</a:t>
            </a:r>
          </a:p>
          <a:p>
            <a:r>
              <a:rPr lang="en-US" dirty="0" smtClean="0"/>
              <a:t>2. Hilarious				Place:</a:t>
            </a:r>
          </a:p>
          <a:p>
            <a:r>
              <a:rPr lang="en-US" dirty="0" smtClean="0"/>
              <a:t>					Environment:</a:t>
            </a:r>
          </a:p>
          <a:p>
            <a:r>
              <a:rPr lang="en-US" dirty="0" smtClean="0"/>
              <a:t>3. Suspicious					Weather</a:t>
            </a:r>
          </a:p>
          <a:p>
            <a:r>
              <a:rPr lang="en-US" dirty="0" smtClean="0"/>
              <a:t>						Noise level</a:t>
            </a:r>
          </a:p>
          <a:p>
            <a:r>
              <a:rPr lang="en-US" dirty="0" smtClean="0"/>
              <a:t>4. </a:t>
            </a:r>
            <a:r>
              <a:rPr lang="en-US" dirty="0" err="1" smtClean="0"/>
              <a:t>Embarassed</a:t>
            </a:r>
            <a:r>
              <a:rPr lang="en-US" dirty="0" smtClean="0"/>
              <a:t>					Light level</a:t>
            </a:r>
          </a:p>
          <a:p>
            <a:r>
              <a:rPr lang="en-US" dirty="0" smtClean="0"/>
              <a:t>				Characterization</a:t>
            </a:r>
          </a:p>
          <a:p>
            <a:r>
              <a:rPr lang="en-US" dirty="0" smtClean="0"/>
              <a:t>5. Furious				Appearance</a:t>
            </a:r>
          </a:p>
          <a:p>
            <a:r>
              <a:rPr lang="en-US" dirty="0" smtClean="0"/>
              <a:t>					Actions</a:t>
            </a:r>
          </a:p>
          <a:p>
            <a:r>
              <a:rPr lang="en-US" dirty="0" smtClean="0"/>
              <a:t>6. Annoyed				Speech</a:t>
            </a:r>
          </a:p>
          <a:p>
            <a:r>
              <a:rPr lang="en-US" dirty="0" smtClean="0"/>
              <a:t>					Thoughts/Feelings</a:t>
            </a:r>
          </a:p>
          <a:p>
            <a:r>
              <a:rPr lang="en-US" dirty="0" smtClean="0"/>
              <a:t>					Other characters’ reactions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solidFill>
                  <a:srgbClr val="7B9899"/>
                </a:solidFill>
              </a:rPr>
              <a:t>Definitions</a:t>
            </a:r>
          </a:p>
        </p:txBody>
      </p:sp>
      <p:sp>
        <p:nvSpPr>
          <p:cNvPr id="16387" name="Content Placeholder 2"/>
          <p:cNvSpPr>
            <a:spLocks noGrp="1"/>
          </p:cNvSpPr>
          <p:nvPr>
            <p:ph sz="quarter" idx="1"/>
          </p:nvPr>
        </p:nvSpPr>
        <p:spPr>
          <a:xfrm>
            <a:off x="301625" y="1527175"/>
            <a:ext cx="8504238" cy="4572000"/>
          </a:xfrm>
        </p:spPr>
        <p:txBody>
          <a:bodyPr/>
          <a:lstStyle/>
          <a:p>
            <a:pPr algn="ctr" eaLnBrk="1" hangingPunct="1">
              <a:buNone/>
            </a:pP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Tone</a:t>
            </a:r>
          </a:p>
          <a:p>
            <a:pPr lvl="1" eaLnBrk="1" hangingPunct="1">
              <a:spcBef>
                <a:spcPts val="600"/>
              </a:spcBef>
              <a:spcAft>
                <a:spcPts val="600"/>
              </a:spcAft>
              <a:buNone/>
            </a:pPr>
            <a:r>
              <a:rPr lang="en-US" sz="2400" dirty="0" smtClean="0"/>
              <a:t>The author’s attitude/ feeling about the subject of her writing.</a:t>
            </a:r>
          </a:p>
          <a:p>
            <a:pPr lvl="1" eaLnBrk="1" hangingPunct="1">
              <a:spcBef>
                <a:spcPts val="600"/>
              </a:spcBef>
              <a:spcAft>
                <a:spcPts val="600"/>
              </a:spcAft>
              <a:buNone/>
            </a:pPr>
            <a:r>
              <a:rPr lang="en-US" sz="2400" dirty="0" smtClean="0"/>
              <a:t>It is the way a writer uses words, creates images, chooses details, uses language, and constructs sentences to present a certain attitude or feeling to the reader about her writing topic.</a:t>
            </a:r>
          </a:p>
          <a:p>
            <a:pPr lvl="1" eaLnBrk="1" hangingPunct="1">
              <a:spcBef>
                <a:spcPts val="600"/>
              </a:spcBef>
              <a:spcAft>
                <a:spcPts val="600"/>
              </a:spcAft>
              <a:buNone/>
            </a:pPr>
            <a:r>
              <a:rPr lang="en-US" sz="2400" dirty="0" smtClean="0"/>
              <a:t>The tone can be </a:t>
            </a:r>
            <a:r>
              <a:rPr lang="en-US" sz="2400" b="1" i="1" dirty="0" smtClean="0"/>
              <a:t>positive</a:t>
            </a:r>
            <a:r>
              <a:rPr lang="en-US" sz="2400" dirty="0" smtClean="0"/>
              <a:t>, </a:t>
            </a:r>
            <a:r>
              <a:rPr lang="en-US" sz="2400" b="1" i="1" dirty="0" smtClean="0"/>
              <a:t>negative</a:t>
            </a:r>
            <a:r>
              <a:rPr lang="en-US" sz="2400" dirty="0" smtClean="0"/>
              <a:t> or </a:t>
            </a:r>
            <a:r>
              <a:rPr lang="en-US" sz="2400" b="1" i="1" dirty="0" smtClean="0"/>
              <a:t>neutral</a:t>
            </a:r>
            <a:r>
              <a:rPr lang="en-US" sz="2400" dirty="0" smtClean="0"/>
              <a:t>.</a:t>
            </a:r>
          </a:p>
          <a:p>
            <a:pPr lvl="1" eaLnBrk="1" hangingPunct="1">
              <a:spcBef>
                <a:spcPts val="600"/>
              </a:spcBef>
              <a:spcAft>
                <a:spcPts val="600"/>
              </a:spcAft>
              <a:buNone/>
            </a:pPr>
            <a:r>
              <a:rPr lang="en-US" sz="2400" dirty="0" smtClean="0"/>
              <a:t>It is created through </a:t>
            </a:r>
            <a:r>
              <a:rPr lang="en-US" sz="2400" b="1" dirty="0" smtClean="0"/>
              <a:t>word choice (diction</a:t>
            </a:r>
            <a:r>
              <a:rPr lang="en-US" sz="2400" dirty="0" smtClean="0"/>
              <a:t>), </a:t>
            </a:r>
            <a:r>
              <a:rPr lang="en-US" sz="2400" b="1" dirty="0" smtClean="0"/>
              <a:t>sentence structure</a:t>
            </a:r>
            <a:r>
              <a:rPr lang="en-US" sz="2400" dirty="0" smtClean="0"/>
              <a:t> and </a:t>
            </a:r>
            <a:r>
              <a:rPr lang="en-US" sz="2400" b="1" dirty="0" smtClean="0"/>
              <a:t>punctuation</a:t>
            </a:r>
            <a:r>
              <a:rPr lang="en-US" sz="2400" dirty="0" smtClean="0"/>
              <a:t>. </a:t>
            </a:r>
            <a:endParaRPr lang="en-US" sz="2400" dirty="0" smtClean="0"/>
          </a:p>
          <a:p>
            <a:pPr lvl="1" algn="just" eaLnBrk="1" hangingPunct="1">
              <a:buNone/>
            </a:pPr>
            <a:endParaRPr lang="en-US" dirty="0" smtClean="0"/>
          </a:p>
        </p:txBody>
      </p:sp>
      <p:sp>
        <p:nvSpPr>
          <p:cNvPr id="4" name="Rectangle 3"/>
          <p:cNvSpPr/>
          <p:nvPr/>
        </p:nvSpPr>
        <p:spPr>
          <a:xfrm>
            <a:off x="301625" y="1527175"/>
            <a:ext cx="8458200" cy="4721225"/>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solidFill>
                  <a:srgbClr val="7B9899"/>
                </a:solidFill>
              </a:rPr>
              <a:t>Example</a:t>
            </a:r>
          </a:p>
        </p:txBody>
      </p:sp>
      <p:sp>
        <p:nvSpPr>
          <p:cNvPr id="16387" name="Content Placeholder 2"/>
          <p:cNvSpPr>
            <a:spLocks noGrp="1"/>
          </p:cNvSpPr>
          <p:nvPr>
            <p:ph sz="quarter" idx="1"/>
          </p:nvPr>
        </p:nvSpPr>
        <p:spPr>
          <a:xfrm>
            <a:off x="301625" y="1527175"/>
            <a:ext cx="8504238" cy="4572000"/>
          </a:xfrm>
        </p:spPr>
        <p:txBody>
          <a:bodyPr/>
          <a:lstStyle/>
          <a:p>
            <a:pPr lvl="1" eaLnBrk="1" hangingPunct="1">
              <a:lnSpc>
                <a:spcPct val="150000"/>
              </a:lnSpc>
              <a:spcBef>
                <a:spcPts val="0"/>
              </a:spcBef>
              <a:spcAft>
                <a:spcPts val="0"/>
              </a:spcAft>
              <a:buNone/>
            </a:pPr>
            <a:r>
              <a:rPr lang="en-US" sz="1800" i="1" dirty="0" smtClean="0"/>
              <a:t>“Your child can’t read? Can’t do math? Well, maybe he or she has been spending too much time in school and not enough time watching television! Kids in school aren’t learning anything anyway, so they might as well be home watching TV.”</a:t>
            </a:r>
          </a:p>
          <a:p>
            <a:pPr lvl="1" eaLnBrk="1" hangingPunct="1">
              <a:spcBef>
                <a:spcPts val="0"/>
              </a:spcBef>
              <a:spcAft>
                <a:spcPts val="0"/>
              </a:spcAft>
              <a:buNone/>
            </a:pPr>
            <a:endParaRPr lang="en-US"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lvl="1" eaLnBrk="1" hangingPunct="1">
              <a:spcBef>
                <a:spcPts val="600"/>
              </a:spcBef>
              <a:spcAft>
                <a:spcPts val="0"/>
              </a:spcAft>
              <a:buNone/>
            </a:pPr>
            <a:endParaRPr lang="en-US"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lvl="1" eaLnBrk="1" hangingPunct="1">
              <a:spcBef>
                <a:spcPts val="600"/>
              </a:spcBef>
              <a:spcAft>
                <a:spcPts val="0"/>
              </a:spcAft>
              <a:buNone/>
            </a:pPr>
            <a:r>
              <a:rPr lang="en-US"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 </a:t>
            </a:r>
            <a:r>
              <a:rPr lang="en-US"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tone positive</a:t>
            </a:r>
            <a:r>
              <a:rPr lang="en-US"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negative or neutral? </a:t>
            </a:r>
          </a:p>
          <a:p>
            <a:pPr lvl="1" eaLnBrk="1" hangingPunct="1">
              <a:spcBef>
                <a:spcPts val="600"/>
              </a:spcBef>
              <a:spcAft>
                <a:spcPts val="0"/>
              </a:spcAft>
              <a:buNone/>
            </a:pPr>
            <a:endParaRPr lang="en-US"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lvl="1" eaLnBrk="1" hangingPunct="1">
              <a:spcBef>
                <a:spcPts val="600"/>
              </a:spcBef>
              <a:spcAft>
                <a:spcPts val="0"/>
              </a:spcAft>
              <a:buNone/>
            </a:pPr>
            <a:r>
              <a:rPr lang="en-US"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is the author’s </a:t>
            </a:r>
            <a:r>
              <a:rPr lang="en-US" sz="1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Tone</a:t>
            </a:r>
            <a:r>
              <a:rPr lang="en-US"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lvl="1" eaLnBrk="1" hangingPunct="1">
              <a:spcBef>
                <a:spcPts val="600"/>
              </a:spcBef>
              <a:spcAft>
                <a:spcPts val="0"/>
              </a:spcAft>
              <a:buNone/>
            </a:pPr>
            <a:r>
              <a:rPr lang="en-US" sz="1800" i="1" dirty="0" smtClean="0"/>
              <a:t>Sarcastic, condescending, accusatory</a:t>
            </a:r>
            <a:endParaRPr lang="en-US" sz="1800" dirty="0" smtClean="0"/>
          </a:p>
        </p:txBody>
      </p:sp>
      <p:sp>
        <p:nvSpPr>
          <p:cNvPr id="4" name="Rectangle 3"/>
          <p:cNvSpPr/>
          <p:nvPr/>
        </p:nvSpPr>
        <p:spPr>
          <a:xfrm>
            <a:off x="304800" y="1524000"/>
            <a:ext cx="8458200" cy="4495800"/>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p:nvPr/>
        </p:nvSpPr>
        <p:spPr>
          <a:xfrm>
            <a:off x="457200" y="3813175"/>
            <a:ext cx="1553630" cy="830997"/>
          </a:xfrm>
          <a:prstGeom prst="rect">
            <a:avLst/>
          </a:prstGeom>
          <a:noFill/>
        </p:spPr>
        <p:txBody>
          <a:bodyPr wrap="none" rtlCol="0">
            <a:spAutoFit/>
          </a:bodyPr>
          <a:lstStyle/>
          <a:p>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 Negative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TextBox 2"/>
          <p:cNvSpPr txBox="1"/>
          <p:nvPr/>
        </p:nvSpPr>
        <p:spPr>
          <a:xfrm>
            <a:off x="838200" y="1447800"/>
            <a:ext cx="7239000" cy="4801314"/>
          </a:xfrm>
          <a:prstGeom prst="rect">
            <a:avLst/>
          </a:prstGeom>
          <a:noFill/>
        </p:spPr>
        <p:txBody>
          <a:bodyPr wrap="square" rtlCol="0">
            <a:spAutoFit/>
          </a:bodyPr>
          <a:lstStyle/>
          <a:p>
            <a:r>
              <a:rPr lang="en-US" dirty="0" smtClean="0"/>
              <a:t>      Trees. Who needs them? Yes, they provide essential functions for our eco-system, but beside that, what purpose do they really serve? You have to rake up leaves the fall from them in Autumn, trim their branches when they hit the siding, fear that they’ll fall on your home during a storm, prevent your children from eating the nuts and rotten fruit that fall from them, and chase pests --termites, carpenter ants, and neck-biting squirrels-- out of them. Cut them down and simplify life. </a:t>
            </a:r>
          </a:p>
          <a:p>
            <a:r>
              <a:rPr lang="en-US" dirty="0" smtClean="0"/>
              <a:t>------------------------------------------------------------------------------------</a:t>
            </a:r>
            <a:endParaRPr lang="en-US" dirty="0" smtClean="0"/>
          </a:p>
          <a:p>
            <a:r>
              <a:rPr lang="en-US" dirty="0" smtClean="0"/>
              <a:t>    Tall, short, skinny, or wide, California Redwood or Birchwood, trees not only grace the planet with their beauty, but they also use carbon dioxide that would otherwise harm our planet. Without trees, how could we relish in Autumn’s rainbow? We would not longer be able to hear the “swoosh, swoosh, swoosh” as we kick through crisp maple leaves on the sidewalk. Climbing them would be an archaic practice.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US" sz="2000" dirty="0" smtClean="0"/>
              <a:t>mood and tone</a:t>
            </a:r>
            <a:endParaRPr lang="en-US" sz="2000" dirty="0"/>
          </a:p>
        </p:txBody>
      </p:sp>
      <p:sp>
        <p:nvSpPr>
          <p:cNvPr id="13315" name="Title 1"/>
          <p:cNvSpPr>
            <a:spLocks noGrp="1"/>
          </p:cNvSpPr>
          <p:nvPr>
            <p:ph type="ctrTitle"/>
          </p:nvPr>
        </p:nvSpPr>
        <p:spPr/>
        <p:txBody>
          <a:bodyPr/>
          <a:lstStyle/>
          <a:p>
            <a:pPr eaLnBrk="1" hangingPunct="1"/>
            <a:r>
              <a:rPr lang="en-US" dirty="0" smtClean="0"/>
              <a:t>Elements of Literature</a:t>
            </a:r>
          </a:p>
        </p:txBody>
      </p:sp>
      <p:sp>
        <p:nvSpPr>
          <p:cNvPr id="4" name="Rectangle 3"/>
          <p:cNvSpPr/>
          <p:nvPr/>
        </p:nvSpPr>
        <p:spPr>
          <a:xfrm>
            <a:off x="1295400" y="1295400"/>
            <a:ext cx="6400800" cy="2057400"/>
          </a:xfrm>
          <a:prstGeom prst="rect">
            <a:avLst/>
          </a:prstGeom>
          <a:noFill/>
          <a:ln>
            <a:solidFill>
              <a:srgbClr val="FF0000"/>
            </a:solidFill>
          </a:ln>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9" name="Rectangle 1"/>
          <p:cNvSpPr>
            <a:spLocks noChangeArrowheads="1"/>
          </p:cNvSpPr>
          <p:nvPr/>
        </p:nvSpPr>
        <p:spPr bwMode="auto">
          <a:xfrm>
            <a:off x="914400" y="4389820"/>
            <a:ext cx="7315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000" i="1"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Just like an author uses word choice and vivid imagery to set tone and mood, movie makers use dialogue, editing, music, and lighting to establish a certain tone and mood within their films…</a:t>
            </a:r>
            <a:endParaRPr kumimoji="0" lang="en-US" sz="2000" i="1"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Sleepless%20In%20Seattle">
            <a:hlinkClick r:id="rId3"/>
          </p:cNvPr>
          <p:cNvPicPr>
            <a:picLocks noChangeAspect="1" noChangeArrowheads="1"/>
          </p:cNvPicPr>
          <p:nvPr/>
        </p:nvPicPr>
        <p:blipFill>
          <a:blip r:embed="rId4" cstate="print"/>
          <a:stretch>
            <a:fillRect/>
          </a:stretch>
        </p:blipFill>
        <p:spPr bwMode="auto">
          <a:xfrm>
            <a:off x="6019800" y="3886200"/>
            <a:ext cx="2769400" cy="2774950"/>
          </a:xfrm>
          <a:prstGeom prst="rect">
            <a:avLst/>
          </a:prstGeom>
          <a:noFill/>
          <a:ln w="9525">
            <a:noFill/>
            <a:miter lim="800000"/>
            <a:headEnd/>
            <a:tailEnd/>
          </a:ln>
        </p:spPr>
      </p:pic>
      <p:sp>
        <p:nvSpPr>
          <p:cNvPr id="2" name="Rectangle 2"/>
          <p:cNvSpPr>
            <a:spLocks noGrp="1" noChangeArrowheads="1"/>
          </p:cNvSpPr>
          <p:nvPr>
            <p:ph type="title"/>
          </p:nvPr>
        </p:nvSpPr>
        <p:spPr/>
        <p:txBody>
          <a:bodyPr/>
          <a:lstStyle/>
          <a:p>
            <a:pPr eaLnBrk="1" hangingPunct="1">
              <a:defRPr/>
            </a:pPr>
            <a:r>
              <a:rPr lang="en-US" sz="5400" b="1" dirty="0" smtClean="0">
                <a:effectLst>
                  <a:outerShdw blurRad="38100" dist="38100" dir="2700000" algn="tl">
                    <a:srgbClr val="FFFFFF"/>
                  </a:outerShdw>
                </a:effectLst>
              </a:rPr>
              <a:t>Mary Poppins</a:t>
            </a:r>
          </a:p>
        </p:txBody>
      </p:sp>
      <p:sp>
        <p:nvSpPr>
          <p:cNvPr id="3076" name="Rectangle 3"/>
          <p:cNvSpPr>
            <a:spLocks noGrp="1" noChangeArrowheads="1"/>
          </p:cNvSpPr>
          <p:nvPr>
            <p:ph type="body" idx="1"/>
          </p:nvPr>
        </p:nvSpPr>
        <p:spPr/>
        <p:txBody>
          <a:bodyPr/>
          <a:lstStyle/>
          <a:p>
            <a:pPr eaLnBrk="1" hangingPunct="1"/>
            <a:r>
              <a:rPr lang="en-US" sz="2800" dirty="0" smtClean="0"/>
              <a:t>First, watch this video trailer for the original film.</a:t>
            </a:r>
          </a:p>
          <a:p>
            <a:pPr eaLnBrk="1" hangingPunct="1"/>
            <a:r>
              <a:rPr lang="en-US" dirty="0" smtClean="0"/>
              <a:t>Subject: </a:t>
            </a:r>
            <a:r>
              <a:rPr lang="en-US" sz="1800" dirty="0" smtClean="0"/>
              <a:t>Super-nanny, Mary Poppins, flies in with her umbrella in response to the request of the Banks children and proceeds to put things right with the aid of her rather extraordinary magical powers teaching everyone how to enjoy life. Mary Poppins has both comedy and tenderness and lots of imaginative scenes that are wonderful for adults and children alike. You'll be singing along in no time..."in the most delightful way!"</a:t>
            </a:r>
          </a:p>
          <a:p>
            <a:pPr eaLnBrk="1" hangingPunct="1"/>
            <a:endParaRPr lang="en-US" b="1" dirty="0" smtClean="0"/>
          </a:p>
        </p:txBody>
      </p:sp>
      <p:sp>
        <p:nvSpPr>
          <p:cNvPr id="3" name="WordArt 5"/>
          <p:cNvSpPr>
            <a:spLocks noChangeArrowheads="1" noChangeShapeType="1" noTextEdit="1"/>
          </p:cNvSpPr>
          <p:nvPr/>
        </p:nvSpPr>
        <p:spPr bwMode="auto">
          <a:xfrm>
            <a:off x="228600" y="4419600"/>
            <a:ext cx="6362700" cy="571500"/>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What is the </a:t>
            </a:r>
            <a:r>
              <a:rPr lang="en-US" sz="3600" kern="10" dirty="0">
                <a:ln w="9525">
                  <a:noFill/>
                  <a:round/>
                  <a:headEnd/>
                  <a:tailEnd/>
                </a:ln>
                <a:gradFill rotWithShape="1">
                  <a:gsLst>
                    <a:gs pos="0">
                      <a:srgbClr val="FFFF00"/>
                    </a:gs>
                    <a:gs pos="100000">
                      <a:srgbClr val="FF9933"/>
                    </a:gs>
                  </a:gsLst>
                  <a:path path="rect">
                    <a:fillToRect l="50000" t="50000" r="50000" b="50000"/>
                  </a:path>
                </a:gradFill>
                <a:latin typeface="Impact"/>
              </a:rPr>
              <a:t>author/writer</a:t>
            </a:r>
            <a:r>
              <a:rPr lang="en-US" sz="36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 feeling?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800" b="1" dirty="0" smtClean="0">
                <a:effectLst>
                  <a:outerShdw blurRad="38100" dist="38100" dir="2700000" algn="tl">
                    <a:srgbClr val="FFFFFF"/>
                  </a:outerShdw>
                </a:effectLst>
              </a:rPr>
              <a:t>Mary Poppins </a:t>
            </a:r>
            <a:r>
              <a:rPr lang="en-US" i="1" dirty="0" smtClean="0">
                <a:effectLst>
                  <a:outerShdw blurRad="38100" dist="38100" dir="2700000" algn="tl">
                    <a:srgbClr val="000000">
                      <a:alpha val="43137"/>
                    </a:srgbClr>
                  </a:outerShdw>
                </a:effectLst>
                <a:latin typeface="Ruach LET" pitchFamily="2" charset="0"/>
              </a:rPr>
              <a:t>RE-CUT</a:t>
            </a:r>
          </a:p>
        </p:txBody>
      </p:sp>
      <p:sp>
        <p:nvSpPr>
          <p:cNvPr id="4099" name="Rectangle 3"/>
          <p:cNvSpPr>
            <a:spLocks noGrp="1" noChangeArrowheads="1"/>
          </p:cNvSpPr>
          <p:nvPr>
            <p:ph type="body" idx="1"/>
          </p:nvPr>
        </p:nvSpPr>
        <p:spPr/>
        <p:txBody>
          <a:bodyPr/>
          <a:lstStyle/>
          <a:p>
            <a:pPr eaLnBrk="1" hangingPunct="1"/>
            <a:r>
              <a:rPr lang="en-US" dirty="0" smtClean="0"/>
              <a:t>Now, let’s watch a “re-cut” of  the film and discuss the author’s </a:t>
            </a:r>
            <a:r>
              <a:rPr lang="en-US" i="1" dirty="0" smtClean="0"/>
              <a:t>new</a:t>
            </a:r>
            <a:r>
              <a:rPr lang="en-US" dirty="0" smtClean="0"/>
              <a:t> feelings towards a magical nanny flying into the lives of children!</a:t>
            </a:r>
          </a:p>
        </p:txBody>
      </p:sp>
      <p:pic>
        <p:nvPicPr>
          <p:cNvPr id="4101" name="Picture 6" descr="megmain_070108033102327_wideweb__300x273">
            <a:hlinkClick r:id="rId3"/>
          </p:cNvPr>
          <p:cNvPicPr>
            <a:picLocks noChangeAspect="1" noChangeArrowheads="1"/>
          </p:cNvPicPr>
          <p:nvPr/>
        </p:nvPicPr>
        <p:blipFill>
          <a:blip r:embed="rId4" cstate="print"/>
          <a:stretch>
            <a:fillRect/>
          </a:stretch>
        </p:blipFill>
        <p:spPr bwMode="auto">
          <a:xfrm>
            <a:off x="685800" y="3505200"/>
            <a:ext cx="3352800" cy="2600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800" b="1" dirty="0" smtClean="0">
                <a:effectLst>
                  <a:outerShdw blurRad="38100" dist="38100" dir="2700000" algn="tl">
                    <a:srgbClr val="FFFFFF"/>
                  </a:outerShdw>
                </a:effectLst>
              </a:rPr>
              <a:t>Mary Poppins </a:t>
            </a:r>
            <a:r>
              <a:rPr lang="en-US" i="1" dirty="0" smtClean="0">
                <a:effectLst>
                  <a:outerShdw blurRad="38100" dist="38100" dir="2700000" algn="tl">
                    <a:srgbClr val="000000">
                      <a:alpha val="43137"/>
                    </a:srgbClr>
                  </a:outerShdw>
                </a:effectLst>
                <a:latin typeface="Ruach LET" pitchFamily="2" charset="0"/>
              </a:rPr>
              <a:t>RE-CUT</a:t>
            </a:r>
          </a:p>
        </p:txBody>
      </p:sp>
      <p:sp>
        <p:nvSpPr>
          <p:cNvPr id="4099" name="Rectangle 3"/>
          <p:cNvSpPr>
            <a:spLocks noGrp="1" noChangeArrowheads="1"/>
          </p:cNvSpPr>
          <p:nvPr>
            <p:ph type="body" idx="1"/>
          </p:nvPr>
        </p:nvSpPr>
        <p:spPr/>
        <p:txBody>
          <a:bodyPr/>
          <a:lstStyle/>
          <a:p>
            <a:pPr eaLnBrk="1" hangingPunct="1">
              <a:spcBef>
                <a:spcPts val="600"/>
              </a:spcBef>
              <a:spcAft>
                <a:spcPts val="600"/>
              </a:spcAft>
              <a:buNone/>
            </a:pPr>
            <a:endParaRPr lang="en-US" dirty="0" smtClean="0"/>
          </a:p>
          <a:p>
            <a:pPr eaLnBrk="1" hangingPunct="1">
              <a:spcBef>
                <a:spcPts val="600"/>
              </a:spcBef>
              <a:spcAft>
                <a:spcPts val="600"/>
              </a:spcAft>
              <a:buNone/>
            </a:pPr>
            <a:r>
              <a:rPr lang="en-US" dirty="0" smtClean="0"/>
              <a:t>What does the “re-cut” version do to the TONE of the film?</a:t>
            </a:r>
          </a:p>
          <a:p>
            <a:pPr eaLnBrk="1" hangingPunct="1">
              <a:lnSpc>
                <a:spcPct val="150000"/>
              </a:lnSpc>
              <a:spcBef>
                <a:spcPts val="600"/>
              </a:spcBef>
              <a:spcAft>
                <a:spcPts val="600"/>
              </a:spcAft>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Sleepless%20In%20Seattle">
            <a:hlinkClick r:id="rId3"/>
          </p:cNvPr>
          <p:cNvPicPr>
            <a:picLocks noChangeAspect="1" noChangeArrowheads="1"/>
          </p:cNvPicPr>
          <p:nvPr/>
        </p:nvPicPr>
        <p:blipFill>
          <a:blip r:embed="rId4" cstate="print"/>
          <a:stretch>
            <a:fillRect/>
          </a:stretch>
        </p:blipFill>
        <p:spPr bwMode="auto">
          <a:xfrm>
            <a:off x="2743200" y="3124200"/>
            <a:ext cx="3683800" cy="3124200"/>
          </a:xfrm>
          <a:prstGeom prst="rect">
            <a:avLst/>
          </a:prstGeom>
          <a:noFill/>
          <a:ln w="9525">
            <a:noFill/>
            <a:miter lim="800000"/>
            <a:headEnd/>
            <a:tailEnd/>
          </a:ln>
        </p:spPr>
      </p:pic>
      <p:sp>
        <p:nvSpPr>
          <p:cNvPr id="2" name="Rectangle 2"/>
          <p:cNvSpPr>
            <a:spLocks noGrp="1" noChangeArrowheads="1"/>
          </p:cNvSpPr>
          <p:nvPr>
            <p:ph type="title"/>
          </p:nvPr>
        </p:nvSpPr>
        <p:spPr/>
        <p:txBody>
          <a:bodyPr/>
          <a:lstStyle/>
          <a:p>
            <a:pPr eaLnBrk="1" hangingPunct="1">
              <a:defRPr/>
            </a:pPr>
            <a:r>
              <a:rPr lang="en-US" sz="5400" b="1" dirty="0" smtClean="0">
                <a:effectLst>
                  <a:outerShdw blurRad="38100" dist="38100" dir="2700000" algn="tl">
                    <a:srgbClr val="FFFFFF"/>
                  </a:outerShdw>
                </a:effectLst>
              </a:rPr>
              <a:t>Home Alone</a:t>
            </a:r>
          </a:p>
        </p:txBody>
      </p:sp>
      <p:sp>
        <p:nvSpPr>
          <p:cNvPr id="3076" name="Rectangle 3"/>
          <p:cNvSpPr>
            <a:spLocks noGrp="1" noChangeArrowheads="1"/>
          </p:cNvSpPr>
          <p:nvPr>
            <p:ph type="body" idx="1"/>
          </p:nvPr>
        </p:nvSpPr>
        <p:spPr/>
        <p:txBody>
          <a:bodyPr/>
          <a:lstStyle/>
          <a:p>
            <a:pPr eaLnBrk="1" hangingPunct="1">
              <a:buNone/>
            </a:pPr>
            <a:endParaRPr lang="en-US" sz="2800" dirty="0" smtClean="0"/>
          </a:p>
          <a:p>
            <a:pPr eaLnBrk="1" hangingPunct="1">
              <a:buNone/>
            </a:pPr>
            <a:r>
              <a:rPr lang="en-US" sz="2800" dirty="0" smtClean="0"/>
              <a:t>		        A light-hearted family comedy...</a:t>
            </a:r>
          </a:p>
          <a:p>
            <a:pPr eaLnBrk="1" hangingPunct="1">
              <a:buNone/>
            </a:pPr>
            <a:endParaRPr lang="en-US"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8695</TotalTime>
  <Words>635</Words>
  <Application>Microsoft Office PowerPoint</Application>
  <PresentationFormat>On-screen Show (4:3)</PresentationFormat>
  <Paragraphs>84</Paragraphs>
  <Slides>15</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Georgia</vt:lpstr>
      <vt:lpstr>Impact</vt:lpstr>
      <vt:lpstr>Ruach LET</vt:lpstr>
      <vt:lpstr>Times New Roman</vt:lpstr>
      <vt:lpstr>Wingdings</vt:lpstr>
      <vt:lpstr>Wingdings 2</vt:lpstr>
      <vt:lpstr>Civic</vt:lpstr>
      <vt:lpstr>Elements of Literature</vt:lpstr>
      <vt:lpstr>Definitions</vt:lpstr>
      <vt:lpstr>Example</vt:lpstr>
      <vt:lpstr>Examples</vt:lpstr>
      <vt:lpstr>Elements of Literature</vt:lpstr>
      <vt:lpstr>Mary Poppins</vt:lpstr>
      <vt:lpstr>Mary Poppins RE-CUT</vt:lpstr>
      <vt:lpstr>Mary Poppins RE-CUT</vt:lpstr>
      <vt:lpstr>Home Alone</vt:lpstr>
      <vt:lpstr>Home Alone RE-CUT</vt:lpstr>
      <vt:lpstr>Home Alone RE-CUT</vt:lpstr>
      <vt:lpstr>Sleepless in Seattle</vt:lpstr>
      <vt:lpstr>Sleepless in Seattle RE-CUT</vt:lpstr>
      <vt:lpstr>So…</vt:lpstr>
      <vt:lpstr>Establish a tone in a paragraph about a seven-year-old sitting on Santa’s lap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Literature</dc:title>
  <dc:creator>Michael Kiley</dc:creator>
  <cp:lastModifiedBy>Paterna, Fiona</cp:lastModifiedBy>
  <cp:revision>517</cp:revision>
  <dcterms:created xsi:type="dcterms:W3CDTF">2009-10-21T12:08:29Z</dcterms:created>
  <dcterms:modified xsi:type="dcterms:W3CDTF">2016-10-03T13:20:34Z</dcterms:modified>
</cp:coreProperties>
</file>