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56" r:id="rId2"/>
    <p:sldId id="263" r:id="rId3"/>
    <p:sldId id="259" r:id="rId4"/>
    <p:sldId id="264"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8" autoAdjust="0"/>
    <p:restoredTop sz="94660" autoAdjust="0"/>
  </p:normalViewPr>
  <p:slideViewPr>
    <p:cSldViewPr>
      <p:cViewPr varScale="1">
        <p:scale>
          <a:sx n="70" d="100"/>
          <a:sy n="70" d="100"/>
        </p:scale>
        <p:origin x="5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B6EFAB-3794-47BF-886F-3176C4AED0C5}" type="datetimeFigureOut">
              <a:rPr lang="en-US" smtClean="0"/>
              <a:t>9/15/2017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154A35-0C6D-4170-A9E9-DB618415CB72}" type="slidenum">
              <a:rPr lang="en-US" smtClean="0"/>
              <a:t>‹#›</a:t>
            </a:fld>
            <a:endParaRPr lang="en-US"/>
          </a:p>
        </p:txBody>
      </p:sp>
    </p:spTree>
    <p:extLst>
      <p:ext uri="{BB962C8B-B14F-4D97-AF65-F5344CB8AC3E}">
        <p14:creationId xmlns:p14="http://schemas.microsoft.com/office/powerpoint/2010/main" val="2499300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F3AD7B-20D9-4A40-941B-DD4A35F67377}" type="datetimeFigureOut">
              <a:rPr lang="en-US"/>
              <a:pPr>
                <a:defRPr/>
              </a:pPr>
              <a:t>9/15/2017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EC026A-9E22-411F-9E6E-225FBC777FFA}" type="slidenum">
              <a:rPr lang="en-US"/>
              <a:pPr>
                <a:defRPr/>
              </a:pPr>
              <a:t>‹#›</a:t>
            </a:fld>
            <a:endParaRPr lang="en-US"/>
          </a:p>
        </p:txBody>
      </p:sp>
    </p:spTree>
    <p:extLst>
      <p:ext uri="{BB962C8B-B14F-4D97-AF65-F5344CB8AC3E}">
        <p14:creationId xmlns:p14="http://schemas.microsoft.com/office/powerpoint/2010/main" val="117524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59FB4-B601-44EB-B943-484081C2E27E}"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190685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284B6-DA44-43DB-B9DA-A81704EF95B4}"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366313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8284B6-DA44-43DB-B9DA-A81704EF95B4}"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18461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2EC026A-9E22-411F-9E6E-225FBC777FFA}" type="slidenum">
              <a:rPr lang="en-US" smtClean="0"/>
              <a:pPr>
                <a:defRPr/>
              </a:pPr>
              <a:t>4</a:t>
            </a:fld>
            <a:endParaRPr lang="en-US"/>
          </a:p>
        </p:txBody>
      </p:sp>
    </p:spTree>
    <p:extLst>
      <p:ext uri="{BB962C8B-B14F-4D97-AF65-F5344CB8AC3E}">
        <p14:creationId xmlns:p14="http://schemas.microsoft.com/office/powerpoint/2010/main" val="426334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412D153-E379-40D4-939E-09EDE96F9BBD}" type="datetimeFigureOut">
              <a:rPr lang="en-US"/>
              <a:pPr>
                <a:defRPr/>
              </a:pPr>
              <a:t>9/15/2017</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0219CF0-2C7C-431D-8F5E-F97878C2ABC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19A780-9C0C-4944-A105-246F17CB45EC}"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50528C-F470-4A9B-8691-77EAA356150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F15055A-FBFA-4401-B0CD-B805A1BA638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2082DDE2-0E06-47DC-BE50-DB2C5A22C4FC}" type="datetimeFigureOut">
              <a:rPr lang="en-US"/>
              <a:pPr>
                <a:defRPr/>
              </a:pPr>
              <a:t>9/15/2017</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B6D171-3180-4E51-8BED-D64950C92917}"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A06C37E-36CD-4258-B0C1-C8C43D80C47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43D990AE-431D-44ED-8BCC-F1A0C71D9805}" type="datetimeFigureOut">
              <a:rPr lang="en-US"/>
              <a:pPr>
                <a:defRPr/>
              </a:pPr>
              <a:t>9/15/2017</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953D35D-AD3B-4762-8967-F5948607D50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F19625A-BCA7-4569-A9E5-54256DEE5AA4}" type="datetimeFigureOut">
              <a:rPr lang="en-US"/>
              <a:pPr>
                <a:defRPr/>
              </a:pPr>
              <a:t>9/15/2017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8A852B0-6D5F-45D2-811B-3CC1E4B9E5E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9408125B-EF05-409A-9FB0-1A5DF17AD6BA}" type="datetimeFigureOut">
              <a:rPr lang="en-US"/>
              <a:pPr>
                <a:defRPr/>
              </a:pPr>
              <a:t>9/15/2017</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F11D1D1D-7758-4D36-8E56-55D507142F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CA7B53D-8BA8-4310-91FE-370AD3815F2F}" type="datetimeFigureOut">
              <a:rPr lang="en-US"/>
              <a:pPr>
                <a:defRPr/>
              </a:pPr>
              <a:t>9/15/2017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33049338-CB80-4908-877C-0F1C6674B2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1A7E8EC3-A8A4-4AE6-8471-355F6257C54F}" type="datetimeFigureOut">
              <a:rPr lang="en-US"/>
              <a:pPr>
                <a:defRPr/>
              </a:pPr>
              <a:t>9/15/2017</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54DC6A8-77E2-4985-B126-ED20D61543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1892549C-171C-4B90-97E9-4D24DD282120}"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455E826A-054B-4429-94C3-BD24F1B1CA7F}" type="datetimeFigureOut">
              <a:rPr lang="en-US"/>
              <a:pPr>
                <a:defRPr/>
              </a:pPr>
              <a:t>9/15/2017</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3D603FE3-1414-45FD-9E8B-AEBB53279542}"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BB1A452B-94D8-43DE-9D41-394FFF530E3F}" type="datetimeFigureOut">
              <a:rPr lang="en-US"/>
              <a:pPr>
                <a:defRPr/>
              </a:pPr>
              <a:t>9/15/2017</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BC764F25-2ED4-4596-B0D2-B1B9B26AD265}" type="datetimeFigureOut">
              <a:rPr lang="en-US"/>
              <a:pPr>
                <a:defRPr/>
              </a:pPr>
              <a:t>9/15/2017</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614DA50D-2CBB-4972-8813-6438A33D2491}"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1752600"/>
          </a:xfrm>
        </p:spPr>
        <p:txBody>
          <a:bodyPr>
            <a:normAutofit/>
          </a:bodyPr>
          <a:lstStyle/>
          <a:p>
            <a:pPr eaLnBrk="1" fontAlgn="auto" hangingPunct="1">
              <a:spcAft>
                <a:spcPts val="0"/>
              </a:spcAft>
              <a:buFont typeface="Wingdings 2"/>
              <a:buNone/>
              <a:defRPr/>
            </a:pPr>
            <a:r>
              <a:rPr lang="en-US" sz="2000" dirty="0" smtClean="0"/>
              <a:t>mood</a:t>
            </a:r>
            <a:endParaRPr lang="en-US" sz="2000" dirty="0"/>
          </a:p>
        </p:txBody>
      </p:sp>
      <p:sp>
        <p:nvSpPr>
          <p:cNvPr id="13315" name="Title 1"/>
          <p:cNvSpPr>
            <a:spLocks noGrp="1"/>
          </p:cNvSpPr>
          <p:nvPr>
            <p:ph type="ctrTitle"/>
          </p:nvPr>
        </p:nvSpPr>
        <p:spPr>
          <a:xfrm>
            <a:off x="685800" y="381000"/>
            <a:ext cx="7772400" cy="1752600"/>
          </a:xfrm>
        </p:spPr>
        <p:txBody>
          <a:bodyPr/>
          <a:lstStyle/>
          <a:p>
            <a:pPr eaLnBrk="1" hangingPunct="1"/>
            <a:r>
              <a:rPr lang="en-US" dirty="0" smtClean="0"/>
              <a:t>Elements of Literature</a:t>
            </a:r>
          </a:p>
        </p:txBody>
      </p:sp>
      <p:sp>
        <p:nvSpPr>
          <p:cNvPr id="4" name="Rectangle 3"/>
          <p:cNvSpPr/>
          <p:nvPr/>
        </p:nvSpPr>
        <p:spPr>
          <a:xfrm>
            <a:off x="1295400" y="1295400"/>
            <a:ext cx="6400800" cy="2057400"/>
          </a:xfrm>
          <a:prstGeom prst="rect">
            <a:avLst/>
          </a:prstGeom>
          <a:noFill/>
          <a:ln>
            <a:solidFill>
              <a:srgbClr val="FF0000"/>
            </a:solidFill>
          </a:ln>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228600"/>
            <a:ext cx="8534400" cy="758825"/>
          </a:xfrm>
        </p:spPr>
        <p:txBody>
          <a:bodyPr/>
          <a:lstStyle/>
          <a:p>
            <a:pPr eaLnBrk="1" hangingPunct="1"/>
            <a:r>
              <a:rPr lang="en-US" dirty="0" smtClean="0">
                <a:solidFill>
                  <a:srgbClr val="7B9899"/>
                </a:solidFill>
              </a:rPr>
              <a:t>Definitions</a:t>
            </a:r>
          </a:p>
        </p:txBody>
      </p:sp>
      <p:sp>
        <p:nvSpPr>
          <p:cNvPr id="16387" name="Content Placeholder 2"/>
          <p:cNvSpPr>
            <a:spLocks noGrp="1"/>
          </p:cNvSpPr>
          <p:nvPr>
            <p:ph sz="quarter" idx="1"/>
          </p:nvPr>
        </p:nvSpPr>
        <p:spPr>
          <a:xfrm>
            <a:off x="301625" y="1527175"/>
            <a:ext cx="8504238" cy="4572000"/>
          </a:xfrm>
        </p:spPr>
        <p:txBody>
          <a:bodyPr/>
          <a:lstStyle/>
          <a:p>
            <a:pPr algn="ctr" eaLnBrk="1" hangingPunct="1">
              <a:buNone/>
            </a:pP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Mood</a:t>
            </a:r>
          </a:p>
          <a:p>
            <a:pPr lvl="1" eaLnBrk="1" hangingPunct="1">
              <a:spcBef>
                <a:spcPts val="0"/>
              </a:spcBef>
              <a:spcAft>
                <a:spcPts val="0"/>
              </a:spcAft>
              <a:buNone/>
            </a:pPr>
            <a:r>
              <a:rPr lang="en-US" sz="2400" dirty="0" smtClean="0"/>
              <a:t>The overall feeling – </a:t>
            </a:r>
            <a:r>
              <a:rPr lang="en-US" sz="2400" dirty="0" smtClean="0">
                <a:latin typeface="Academy Engraved LET" pitchFamily="2" charset="0"/>
              </a:rPr>
              <a:t>LIGHT</a:t>
            </a:r>
            <a:r>
              <a:rPr lang="en-US" sz="2400" dirty="0" smtClean="0"/>
              <a:t>, </a:t>
            </a:r>
            <a:r>
              <a:rPr lang="en-US" sz="2400" b="1" dirty="0" smtClean="0">
                <a:solidFill>
                  <a:srgbClr val="FFFF00"/>
                </a:solidFill>
                <a:latin typeface="Comic Sans MS" pitchFamily="66" charset="0"/>
              </a:rPr>
              <a:t>HAPPY</a:t>
            </a:r>
            <a:r>
              <a:rPr lang="en-US" sz="2400" dirty="0" smtClean="0"/>
              <a:t>, </a:t>
            </a:r>
            <a:r>
              <a:rPr lang="en-US" sz="2400" b="1" dirty="0" smtClean="0">
                <a:solidFill>
                  <a:schemeClr val="tx1"/>
                </a:solidFill>
                <a:effectLst>
                  <a:outerShdw blurRad="38100" dist="38100" dir="2700000" algn="tl">
                    <a:srgbClr val="000000">
                      <a:alpha val="43137"/>
                    </a:srgbClr>
                  </a:outerShdw>
                </a:effectLst>
              </a:rPr>
              <a:t>DARK</a:t>
            </a:r>
            <a:r>
              <a:rPr lang="en-US" sz="2400" dirty="0" smtClean="0"/>
              <a:t>, </a:t>
            </a:r>
            <a:r>
              <a:rPr lang="en-US" sz="2400" dirty="0" smtClean="0">
                <a:solidFill>
                  <a:schemeClr val="tx1">
                    <a:lumMod val="65000"/>
                    <a:lumOff val="35000"/>
                  </a:schemeClr>
                </a:solidFill>
                <a:effectLst>
                  <a:outerShdw blurRad="38100" dist="38100" dir="2700000" algn="tl">
                    <a:srgbClr val="000000">
                      <a:alpha val="43137"/>
                    </a:srgbClr>
                  </a:outerShdw>
                </a:effectLst>
                <a:latin typeface="Algerian" pitchFamily="82" charset="0"/>
              </a:rPr>
              <a:t>mysterious</a:t>
            </a:r>
            <a:r>
              <a:rPr lang="en-US" sz="2400" dirty="0" smtClean="0"/>
              <a:t> – created by an author’s words.</a:t>
            </a:r>
          </a:p>
          <a:p>
            <a:pPr lvl="1" eaLnBrk="1" hangingPunct="1">
              <a:spcBef>
                <a:spcPts val="0"/>
              </a:spcBef>
              <a:spcAft>
                <a:spcPts val="0"/>
              </a:spcAft>
              <a:buNone/>
            </a:pPr>
            <a:endParaRPr lang="en-US" sz="2400" dirty="0" smtClean="0"/>
          </a:p>
          <a:p>
            <a:pPr lvl="1" eaLnBrk="1" hangingPunct="1">
              <a:spcBef>
                <a:spcPts val="0"/>
              </a:spcBef>
              <a:spcAft>
                <a:spcPts val="0"/>
              </a:spcAft>
              <a:buNone/>
            </a:pPr>
            <a:r>
              <a:rPr lang="en-US" sz="2400" dirty="0" smtClean="0"/>
              <a:t>Mood is the way the text makes the reader feel.</a:t>
            </a:r>
          </a:p>
          <a:p>
            <a:pPr lvl="1" eaLnBrk="1" hangingPunct="1">
              <a:spcBef>
                <a:spcPts val="0"/>
              </a:spcBef>
              <a:spcAft>
                <a:spcPts val="0"/>
              </a:spcAft>
              <a:buNone/>
            </a:pPr>
            <a:endParaRPr lang="en-US" sz="2400" dirty="0" smtClean="0"/>
          </a:p>
          <a:p>
            <a:pPr lvl="1" eaLnBrk="1" hangingPunct="1">
              <a:spcBef>
                <a:spcPts val="0"/>
              </a:spcBef>
              <a:spcAft>
                <a:spcPts val="0"/>
              </a:spcAft>
              <a:buNone/>
            </a:pPr>
            <a:r>
              <a:rPr lang="en-US" sz="2400" dirty="0" smtClean="0"/>
              <a:t>It is the effect of the author’s words on the reader.</a:t>
            </a:r>
          </a:p>
          <a:p>
            <a:pPr lvl="1" eaLnBrk="1" hangingPunct="1">
              <a:spcBef>
                <a:spcPts val="0"/>
              </a:spcBef>
              <a:spcAft>
                <a:spcPts val="0"/>
              </a:spcAft>
              <a:buNone/>
            </a:pPr>
            <a:endParaRPr lang="en-US" dirty="0" smtClean="0"/>
          </a:p>
          <a:p>
            <a:pPr lvl="1" eaLnBrk="1" hangingPunct="1">
              <a:spcBef>
                <a:spcPts val="0"/>
              </a:spcBef>
              <a:spcAft>
                <a:spcPts val="0"/>
              </a:spcAft>
              <a:buNone/>
            </a:pPr>
            <a:r>
              <a:rPr lang="en-US" sz="2400" dirty="0" smtClean="0"/>
              <a:t>The atmosphere the author creates.</a:t>
            </a:r>
          </a:p>
          <a:p>
            <a:pPr lvl="1" eaLnBrk="1" hangingPunct="1">
              <a:spcBef>
                <a:spcPts val="0"/>
              </a:spcBef>
              <a:spcAft>
                <a:spcPts val="0"/>
              </a:spcAft>
              <a:buNone/>
            </a:pPr>
            <a:endParaRPr lang="en-US" dirty="0" smtClean="0"/>
          </a:p>
        </p:txBody>
      </p:sp>
      <p:sp>
        <p:nvSpPr>
          <p:cNvPr id="4" name="Rectangle 3"/>
          <p:cNvSpPr/>
          <p:nvPr/>
        </p:nvSpPr>
        <p:spPr>
          <a:xfrm>
            <a:off x="304800" y="1524000"/>
            <a:ext cx="8458200" cy="449580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228600"/>
            <a:ext cx="8534400" cy="758825"/>
          </a:xfrm>
        </p:spPr>
        <p:txBody>
          <a:bodyPr/>
          <a:lstStyle/>
          <a:p>
            <a:pPr eaLnBrk="1" hangingPunct="1"/>
            <a:r>
              <a:rPr lang="en-US" dirty="0" smtClean="0">
                <a:solidFill>
                  <a:srgbClr val="7B9899"/>
                </a:solidFill>
              </a:rPr>
              <a:t>SETTING</a:t>
            </a:r>
          </a:p>
        </p:txBody>
      </p:sp>
      <p:sp>
        <p:nvSpPr>
          <p:cNvPr id="16387" name="Content Placeholder 2"/>
          <p:cNvSpPr>
            <a:spLocks noGrp="1"/>
          </p:cNvSpPr>
          <p:nvPr>
            <p:ph sz="quarter" idx="1"/>
          </p:nvPr>
        </p:nvSpPr>
        <p:spPr>
          <a:xfrm>
            <a:off x="301625" y="1527175"/>
            <a:ext cx="8504238" cy="4572000"/>
          </a:xfrm>
        </p:spPr>
        <p:txBody>
          <a:bodyPr/>
          <a:lstStyle/>
          <a:p>
            <a:pPr algn="ctr" eaLnBrk="1" hangingPunct="1">
              <a:buNone/>
            </a:pPr>
            <a:r>
              <a:rPr lang="en-US" sz="3600" dirty="0" smtClean="0"/>
              <a:t>Mood</a:t>
            </a:r>
          </a:p>
          <a:p>
            <a:pPr lvl="1" eaLnBrk="1" hangingPunct="1">
              <a:spcBef>
                <a:spcPts val="600"/>
              </a:spcBef>
              <a:spcAft>
                <a:spcPts val="600"/>
              </a:spcAft>
              <a:buNone/>
            </a:pPr>
            <a:r>
              <a:rPr lang="en-US" sz="2400" dirty="0" smtClean="0"/>
              <a:t>The SETTING of the story contributes to the MOOD.</a:t>
            </a:r>
          </a:p>
          <a:p>
            <a:pPr lvl="1" eaLnBrk="1" hangingPunct="1">
              <a:spcBef>
                <a:spcPts val="600"/>
              </a:spcBef>
              <a:spcAft>
                <a:spcPts val="600"/>
              </a:spcAft>
              <a:buNone/>
            </a:pPr>
            <a:r>
              <a:rPr lang="en-US" sz="2400" dirty="0" smtClean="0"/>
              <a:t>The SETTING is the time, place, and environment in which the story takes place.</a:t>
            </a:r>
          </a:p>
          <a:p>
            <a:pPr lvl="1" eaLnBrk="1" hangingPunct="1">
              <a:spcBef>
                <a:spcPts val="600"/>
              </a:spcBef>
              <a:spcAft>
                <a:spcPts val="600"/>
              </a:spcAft>
              <a:buNone/>
            </a:pPr>
            <a:endParaRPr lang="en-US" sz="2400" dirty="0" smtClean="0"/>
          </a:p>
          <a:p>
            <a:pPr lvl="1" eaLnBrk="1" hangingPunct="1">
              <a:spcBef>
                <a:spcPts val="600"/>
              </a:spcBef>
              <a:spcAft>
                <a:spcPts val="600"/>
              </a:spcAft>
              <a:buNone/>
            </a:pPr>
            <a:r>
              <a:rPr lang="en-US" sz="1400" b="1" dirty="0" smtClean="0"/>
              <a:t>Time </a:t>
            </a:r>
            <a:r>
              <a:rPr lang="en-US" sz="1400" dirty="0" smtClean="0"/>
              <a:t>might include clues that let us know it is the afternoon, evening, the future, colonial times, or clock time.</a:t>
            </a:r>
          </a:p>
          <a:p>
            <a:pPr lvl="1" eaLnBrk="1" hangingPunct="1">
              <a:spcBef>
                <a:spcPts val="600"/>
              </a:spcBef>
              <a:spcAft>
                <a:spcPts val="600"/>
              </a:spcAft>
              <a:buNone/>
            </a:pPr>
            <a:r>
              <a:rPr lang="en-US" sz="1400" b="1" dirty="0" smtClean="0"/>
              <a:t>Place </a:t>
            </a:r>
            <a:r>
              <a:rPr lang="en-US" sz="1400" dirty="0" smtClean="0"/>
              <a:t>might include such things as a city, state, country, castle, cottage, playground, ship, mountain, or stadium.</a:t>
            </a:r>
          </a:p>
          <a:p>
            <a:pPr lvl="1" eaLnBrk="1" hangingPunct="1">
              <a:spcBef>
                <a:spcPts val="600"/>
              </a:spcBef>
              <a:spcAft>
                <a:spcPts val="600"/>
              </a:spcAft>
              <a:buNone/>
            </a:pPr>
            <a:r>
              <a:rPr lang="en-US" sz="1400" b="1" dirty="0" smtClean="0"/>
              <a:t>Environment </a:t>
            </a:r>
            <a:r>
              <a:rPr lang="en-US" sz="1400" dirty="0" smtClean="0"/>
              <a:t>might include details that describe the weather, the noise level, or darkness. </a:t>
            </a:r>
          </a:p>
        </p:txBody>
      </p:sp>
      <p:sp>
        <p:nvSpPr>
          <p:cNvPr id="4" name="Rectangle 3"/>
          <p:cNvSpPr/>
          <p:nvPr/>
        </p:nvSpPr>
        <p:spPr>
          <a:xfrm>
            <a:off x="304800" y="1600200"/>
            <a:ext cx="8458200" cy="220980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58825"/>
          </a:xfrm>
        </p:spPr>
        <p:txBody>
          <a:bodyPr/>
          <a:lstStyle/>
          <a:p>
            <a:r>
              <a:rPr lang="en-US" dirty="0" smtClean="0"/>
              <a:t>MOOD</a:t>
            </a:r>
            <a:endParaRPr lang="en-US" dirty="0"/>
          </a:p>
        </p:txBody>
      </p:sp>
      <p:sp>
        <p:nvSpPr>
          <p:cNvPr id="3" name="Content Placeholder 2"/>
          <p:cNvSpPr>
            <a:spLocks noGrp="1"/>
          </p:cNvSpPr>
          <p:nvPr>
            <p:ph sz="quarter" idx="1"/>
          </p:nvPr>
        </p:nvSpPr>
        <p:spPr>
          <a:xfrm>
            <a:off x="301752" y="1527048"/>
            <a:ext cx="8503920" cy="4572000"/>
          </a:xfrm>
        </p:spPr>
        <p:txBody>
          <a:bodyPr/>
          <a:lstStyle/>
          <a:p>
            <a:pPr lvl="0">
              <a:buNone/>
            </a:pPr>
            <a:r>
              <a:rPr lang="en-US" dirty="0" smtClean="0"/>
              <a:t>    You walk into a room filled with round dinner tables topped with crystal glasses.  The silverware is real silver, the dishware is real china, and the napkins are silk. Women are dressed in evening attire, and men are dressed in black suits and bow ties.  </a:t>
            </a:r>
          </a:p>
          <a:p>
            <a:pPr lvl="0">
              <a:buNone/>
            </a:pPr>
            <a:r>
              <a:rPr lang="en-US" sz="2000" i="1" dirty="0" smtClean="0">
                <a:solidFill>
                  <a:schemeClr val="accent2">
                    <a:lumMod val="50000"/>
                  </a:schemeClr>
                </a:solidFill>
              </a:rPr>
              <a:t>Which word best describes the atmosphere/feelings you feel as a result of walking into this room </a:t>
            </a:r>
            <a:r>
              <a:rPr lang="en-US" sz="2000" b="1" i="1" dirty="0" smtClean="0">
                <a:solidFill>
                  <a:schemeClr val="accent2">
                    <a:lumMod val="50000"/>
                  </a:schemeClr>
                </a:solidFill>
              </a:rPr>
              <a:t>(mood)</a:t>
            </a:r>
            <a:r>
              <a:rPr lang="en-US" sz="2000" i="1" dirty="0" smtClean="0">
                <a:solidFill>
                  <a:schemeClr val="accent2">
                    <a:lumMod val="50000"/>
                  </a:schemeClr>
                </a:solidFill>
              </a:rPr>
              <a:t>?</a:t>
            </a:r>
            <a:endParaRPr lang="en-US" sz="2000" dirty="0" smtClean="0">
              <a:solidFill>
                <a:schemeClr val="accent2">
                  <a:lumMod val="50000"/>
                </a:schemeClr>
              </a:solidFill>
            </a:endParaRPr>
          </a:p>
          <a:p>
            <a:pPr lvl="0"/>
            <a:r>
              <a:rPr lang="en-US" sz="2000" dirty="0" smtClean="0">
                <a:solidFill>
                  <a:schemeClr val="accent2">
                    <a:lumMod val="50000"/>
                  </a:schemeClr>
                </a:solidFill>
                <a:effectLst>
                  <a:outerShdw blurRad="38100" dist="38100" dir="2700000" algn="tl">
                    <a:srgbClr val="000000">
                      <a:alpha val="43137"/>
                    </a:srgbClr>
                  </a:outerShdw>
                </a:effectLst>
              </a:rPr>
              <a:t>Scary</a:t>
            </a:r>
          </a:p>
          <a:p>
            <a:pPr lvl="0"/>
            <a:r>
              <a:rPr lang="en-US" sz="2000" dirty="0" smtClean="0">
                <a:solidFill>
                  <a:schemeClr val="accent2">
                    <a:lumMod val="50000"/>
                  </a:schemeClr>
                </a:solidFill>
                <a:effectLst>
                  <a:outerShdw blurRad="38100" dist="38100" dir="2700000" algn="tl">
                    <a:srgbClr val="000000">
                      <a:alpha val="43137"/>
                    </a:srgbClr>
                  </a:outerShdw>
                </a:effectLst>
              </a:rPr>
              <a:t>Sad</a:t>
            </a:r>
          </a:p>
          <a:p>
            <a:pPr lvl="0"/>
            <a:r>
              <a:rPr lang="en-US" sz="2000" dirty="0" smtClean="0">
                <a:solidFill>
                  <a:schemeClr val="accent2">
                    <a:lumMod val="50000"/>
                  </a:schemeClr>
                </a:solidFill>
                <a:effectLst>
                  <a:outerShdw blurRad="38100" dist="38100" dir="2700000" algn="tl">
                    <a:srgbClr val="000000">
                      <a:alpha val="43137"/>
                    </a:srgbClr>
                  </a:outerShdw>
                </a:effectLst>
              </a:rPr>
              <a:t>Elegant</a:t>
            </a:r>
          </a:p>
          <a:p>
            <a:pPr lvl="0"/>
            <a:r>
              <a:rPr lang="en-US" sz="2000" dirty="0" smtClean="0">
                <a:solidFill>
                  <a:schemeClr val="accent2">
                    <a:lumMod val="50000"/>
                  </a:schemeClr>
                </a:solidFill>
                <a:effectLst>
                  <a:outerShdw blurRad="38100" dist="38100" dir="2700000" algn="tl">
                    <a:srgbClr val="000000">
                      <a:alpha val="43137"/>
                    </a:srgbClr>
                  </a:outerShdw>
                </a:effectLst>
              </a:rPr>
              <a:t>Trashy</a:t>
            </a:r>
          </a:p>
          <a:p>
            <a:pPr>
              <a:buNone/>
            </a:pPr>
            <a:endParaRPr lang="en-US" dirty="0"/>
          </a:p>
        </p:txBody>
      </p:sp>
      <p:sp>
        <p:nvSpPr>
          <p:cNvPr id="4" name="Rectangle 3"/>
          <p:cNvSpPr/>
          <p:nvPr/>
        </p:nvSpPr>
        <p:spPr>
          <a:xfrm>
            <a:off x="304800" y="1600200"/>
            <a:ext cx="8458200" cy="205740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5" end="5"/>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3" end="3"/>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21496</TotalTime>
  <Words>229</Words>
  <Application>Microsoft Office PowerPoint</Application>
  <PresentationFormat>On-screen Show (4:3)</PresentationFormat>
  <Paragraphs>30</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Academy Engraved LET</vt:lpstr>
      <vt:lpstr>Algerian</vt:lpstr>
      <vt:lpstr>Arial</vt:lpstr>
      <vt:lpstr>Calibri</vt:lpstr>
      <vt:lpstr>Comic Sans MS</vt:lpstr>
      <vt:lpstr>Georgia</vt:lpstr>
      <vt:lpstr>Wingdings</vt:lpstr>
      <vt:lpstr>Wingdings 2</vt:lpstr>
      <vt:lpstr>Civic</vt:lpstr>
      <vt:lpstr>Elements of Literature</vt:lpstr>
      <vt:lpstr>Definitions</vt:lpstr>
      <vt:lpstr>SETTING</vt:lpstr>
      <vt:lpstr>MOOD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Literature</dc:title>
  <dc:creator>Michael Kiley</dc:creator>
  <cp:lastModifiedBy>Paterna, Fiona</cp:lastModifiedBy>
  <cp:revision>949</cp:revision>
  <dcterms:created xsi:type="dcterms:W3CDTF">2009-10-21T12:08:29Z</dcterms:created>
  <dcterms:modified xsi:type="dcterms:W3CDTF">2017-09-19T17:56:42Z</dcterms:modified>
</cp:coreProperties>
</file>